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6858000" cx="9144000"/>
  <p:notesSz cx="6858000" cy="9144000"/>
  <p:embeddedFontLst>
    <p:embeddedFont>
      <p:font typeface="Century Gothic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3" roundtripDataSignature="AMtx7mgUhf+zaGlm9X+P/lHu0JjvIXW+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CenturyGothic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CenturyGothic-italic.fntdata"/><Relationship Id="rId30" Type="http://schemas.openxmlformats.org/officeDocument/2006/relationships/font" Target="fonts/CenturyGothic-bold.fntdata"/><Relationship Id="rId11" Type="http://schemas.openxmlformats.org/officeDocument/2006/relationships/slide" Target="slides/slide7.xml"/><Relationship Id="rId33" Type="http://customschemas.google.com/relationships/presentationmetadata" Target="metadata"/><Relationship Id="rId10" Type="http://schemas.openxmlformats.org/officeDocument/2006/relationships/slide" Target="slides/slide6.xml"/><Relationship Id="rId32" Type="http://schemas.openxmlformats.org/officeDocument/2006/relationships/font" Target="fonts/CenturyGothic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由於atan2函數的角度值是與使用的色環呈現相反的狀態，所以需要乘負數使其轉往另一個方向。由於目標色環的起始點在上方，所以再加上PI/2來對應色環上的顏色。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建出四邊形的平面: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     Quad平面是由兩個三角形所組成的圖形。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3" name="Google Shape;183;p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showMasterSp="0" type="title">
  <p:cSld name="TITL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27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Google Shape;28;p27"/>
            <p:cNvCxnSpPr/>
            <p:nvPr/>
          </p:nvCxnSpPr>
          <p:spPr>
            <a:xfrm flipH="1" rot="10800000">
              <a:off x="5130830" y="4175605"/>
              <a:ext cx="4022475" cy="2682396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" name="Google Shape;29;p27"/>
            <p:cNvCxnSpPr/>
            <p:nvPr/>
          </p:nvCxnSpPr>
          <p:spPr>
            <a:xfrm>
              <a:off x="7042707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0" name="Google Shape;30;p27"/>
            <p:cNvSpPr/>
            <p:nvPr/>
          </p:nvSpPr>
          <p:spPr>
            <a:xfrm>
              <a:off x="6891896" y="1"/>
              <a:ext cx="2269442" cy="6866466"/>
            </a:xfrm>
            <a:custGeom>
              <a:rect b="b" l="l" r="r" t="t"/>
              <a:pathLst>
                <a:path extrusionOk="0" h="6866466" w="2269442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7"/>
            <p:cNvSpPr/>
            <p:nvPr/>
          </p:nvSpPr>
          <p:spPr>
            <a:xfrm>
              <a:off x="7205158" y="-8467"/>
              <a:ext cx="1948147" cy="6866467"/>
            </a:xfrm>
            <a:custGeom>
              <a:rect b="b" l="l" r="r" t="t"/>
              <a:pathLst>
                <a:path extrusionOk="0" h="6866467" w="194814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7"/>
            <p:cNvSpPr/>
            <p:nvPr/>
          </p:nvSpPr>
          <p:spPr>
            <a:xfrm>
              <a:off x="6637896" y="3920066"/>
              <a:ext cx="2513565" cy="2937933"/>
            </a:xfrm>
            <a:custGeom>
              <a:rect b="b" l="l" r="r" t="t"/>
              <a:pathLst>
                <a:path extrusionOk="0" h="3810000" w="3259667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7"/>
            <p:cNvSpPr/>
            <p:nvPr/>
          </p:nvSpPr>
          <p:spPr>
            <a:xfrm>
              <a:off x="7010429" y="-8467"/>
              <a:ext cx="2142876" cy="6866467"/>
            </a:xfrm>
            <a:custGeom>
              <a:rect b="b" l="l" r="r" t="t"/>
              <a:pathLst>
                <a:path extrusionOk="0" h="6866467" w="28532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803"/>
              </a:srgbClr>
            </a:solidFill>
            <a:ln>
              <a:noFill/>
            </a:ln>
          </p:spPr>
        </p:sp>
        <p:sp>
          <p:nvSpPr>
            <p:cNvPr id="34" name="Google Shape;34;p27"/>
            <p:cNvSpPr/>
            <p:nvPr/>
          </p:nvSpPr>
          <p:spPr>
            <a:xfrm>
              <a:off x="8295776" y="-8467"/>
              <a:ext cx="857530" cy="6866467"/>
            </a:xfrm>
            <a:custGeom>
              <a:rect b="b" l="l" r="r" t="t"/>
              <a:pathLst>
                <a:path extrusionOk="0" h="6866467" w="1286933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7"/>
            <p:cNvSpPr/>
            <p:nvPr/>
          </p:nvSpPr>
          <p:spPr>
            <a:xfrm>
              <a:off x="8094165" y="-8468"/>
              <a:ext cx="1066770" cy="6866467"/>
            </a:xfrm>
            <a:custGeom>
              <a:rect b="b" l="l" r="r" t="t"/>
              <a:pathLst>
                <a:path extrusionOk="0" h="6866467" w="1270244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7"/>
            <p:cNvSpPr/>
            <p:nvPr/>
          </p:nvSpPr>
          <p:spPr>
            <a:xfrm>
              <a:off x="8068764" y="4893733"/>
              <a:ext cx="1094086" cy="1964267"/>
            </a:xfrm>
            <a:custGeom>
              <a:rect b="b" l="l" r="r" t="t"/>
              <a:pathLst>
                <a:path extrusionOk="0" h="3268133" w="18203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7"/>
            <p:cNvSpPr/>
            <p:nvPr/>
          </p:nvSpPr>
          <p:spPr>
            <a:xfrm>
              <a:off x="-8466" y="-8468"/>
              <a:ext cx="863600" cy="5698067"/>
            </a:xfrm>
            <a:custGeom>
              <a:rect b="b" l="l" r="r" t="t"/>
              <a:pathLst>
                <a:path extrusionOk="0" h="5698067" w="863600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4705"/>
              </a:schemeClr>
            </a:solidFill>
            <a:ln>
              <a:noFill/>
            </a:ln>
          </p:spPr>
        </p:sp>
      </p:grpSp>
      <p:sp>
        <p:nvSpPr>
          <p:cNvPr id="38" name="Google Shape;38;p27"/>
          <p:cNvSpPr txBox="1"/>
          <p:nvPr>
            <p:ph type="ctrTitle"/>
          </p:nvPr>
        </p:nvSpPr>
        <p:spPr>
          <a:xfrm>
            <a:off x="1130595" y="2404534"/>
            <a:ext cx="5826719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7"/>
          <p:cNvSpPr txBox="1"/>
          <p:nvPr>
            <p:ph idx="1" type="subTitle"/>
          </p:nvPr>
        </p:nvSpPr>
        <p:spPr>
          <a:xfrm>
            <a:off x="1130595" y="4050834"/>
            <a:ext cx="5826719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27"/>
          <p:cNvSpPr txBox="1"/>
          <p:nvPr>
            <p:ph idx="10" type="dt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7"/>
          <p:cNvSpPr txBox="1"/>
          <p:nvPr>
            <p:ph idx="11" type="ftr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7"/>
          <p:cNvSpPr txBox="1"/>
          <p:nvPr>
            <p:ph idx="12" type="sldNum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輔助字幕">
  <p:cSld name="標題與輔助字幕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6"/>
          <p:cNvSpPr txBox="1"/>
          <p:nvPr>
            <p:ph type="title"/>
          </p:nvPr>
        </p:nvSpPr>
        <p:spPr>
          <a:xfrm>
            <a:off x="609600" y="609600"/>
            <a:ext cx="6347714" cy="34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6"/>
          <p:cNvSpPr txBox="1"/>
          <p:nvPr>
            <p:ph idx="1" type="body"/>
          </p:nvPr>
        </p:nvSpPr>
        <p:spPr>
          <a:xfrm>
            <a:off x="609600" y="4470400"/>
            <a:ext cx="6347714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7" name="Google Shape;97;p36"/>
          <p:cNvSpPr txBox="1"/>
          <p:nvPr>
            <p:ph idx="10" type="dt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6"/>
          <p:cNvSpPr txBox="1"/>
          <p:nvPr>
            <p:ph idx="11" type="ftr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6"/>
          <p:cNvSpPr txBox="1"/>
          <p:nvPr>
            <p:ph idx="12" type="sldNum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引述 (含輔助字幕)">
  <p:cSld name="引述 (含輔助字幕)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7"/>
          <p:cNvSpPr txBox="1"/>
          <p:nvPr>
            <p:ph type="title"/>
          </p:nvPr>
        </p:nvSpPr>
        <p:spPr>
          <a:xfrm>
            <a:off x="774885" y="609600"/>
            <a:ext cx="6072182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37"/>
          <p:cNvSpPr txBox="1"/>
          <p:nvPr>
            <p:ph idx="1" type="body"/>
          </p:nvPr>
        </p:nvSpPr>
        <p:spPr>
          <a:xfrm>
            <a:off x="1101074" y="3632200"/>
            <a:ext cx="54198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03" name="Google Shape;103;p37"/>
          <p:cNvSpPr txBox="1"/>
          <p:nvPr>
            <p:ph idx="2" type="body"/>
          </p:nvPr>
        </p:nvSpPr>
        <p:spPr>
          <a:xfrm>
            <a:off x="609598" y="4470400"/>
            <a:ext cx="6347715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4" name="Google Shape;104;p37"/>
          <p:cNvSpPr txBox="1"/>
          <p:nvPr>
            <p:ph idx="10" type="dt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37"/>
          <p:cNvSpPr txBox="1"/>
          <p:nvPr>
            <p:ph idx="11" type="ftr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37"/>
          <p:cNvSpPr txBox="1"/>
          <p:nvPr>
            <p:ph idx="12" type="sldNum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7" name="Google Shape;107;p37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8000" u="none" cap="none" strike="noStrik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8" name="Google Shape;108;p37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8000" u="none" cap="none" strike="noStrik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名片">
  <p:cSld name="名片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8"/>
          <p:cNvSpPr txBox="1"/>
          <p:nvPr>
            <p:ph type="title"/>
          </p:nvPr>
        </p:nvSpPr>
        <p:spPr>
          <a:xfrm>
            <a:off x="609598" y="1931988"/>
            <a:ext cx="6347715" cy="25954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38"/>
          <p:cNvSpPr txBox="1"/>
          <p:nvPr>
            <p:ph idx="1" type="body"/>
          </p:nvPr>
        </p:nvSpPr>
        <p:spPr>
          <a:xfrm>
            <a:off x="609598" y="4527448"/>
            <a:ext cx="6347715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2" name="Google Shape;112;p38"/>
          <p:cNvSpPr txBox="1"/>
          <p:nvPr>
            <p:ph idx="10" type="dt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8"/>
          <p:cNvSpPr txBox="1"/>
          <p:nvPr>
            <p:ph idx="11" type="ftr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8"/>
          <p:cNvSpPr txBox="1"/>
          <p:nvPr>
            <p:ph idx="12" type="sldNum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引述名片">
  <p:cSld name="引述名片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9"/>
          <p:cNvSpPr txBox="1"/>
          <p:nvPr>
            <p:ph type="title"/>
          </p:nvPr>
        </p:nvSpPr>
        <p:spPr>
          <a:xfrm>
            <a:off x="774885" y="609600"/>
            <a:ext cx="6072182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9"/>
          <p:cNvSpPr txBox="1"/>
          <p:nvPr>
            <p:ph idx="1" type="body"/>
          </p:nvPr>
        </p:nvSpPr>
        <p:spPr>
          <a:xfrm>
            <a:off x="609597" y="4013200"/>
            <a:ext cx="6347716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18" name="Google Shape;118;p39"/>
          <p:cNvSpPr txBox="1"/>
          <p:nvPr>
            <p:ph idx="2" type="body"/>
          </p:nvPr>
        </p:nvSpPr>
        <p:spPr>
          <a:xfrm>
            <a:off x="609598" y="4527448"/>
            <a:ext cx="6347715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9" name="Google Shape;119;p39"/>
          <p:cNvSpPr txBox="1"/>
          <p:nvPr>
            <p:ph idx="10" type="dt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39"/>
          <p:cNvSpPr txBox="1"/>
          <p:nvPr>
            <p:ph idx="11" type="ftr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39"/>
          <p:cNvSpPr txBox="1"/>
          <p:nvPr>
            <p:ph idx="12" type="sldNum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2" name="Google Shape;122;p39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8000" u="none" cap="none" strike="noStrik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3" name="Google Shape;123;p39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8000" u="none" cap="none" strike="noStrik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是非題">
  <p:cSld name="是非題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0"/>
          <p:cNvSpPr txBox="1"/>
          <p:nvPr>
            <p:ph type="title"/>
          </p:nvPr>
        </p:nvSpPr>
        <p:spPr>
          <a:xfrm>
            <a:off x="615848" y="609600"/>
            <a:ext cx="6341465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40"/>
          <p:cNvSpPr txBox="1"/>
          <p:nvPr>
            <p:ph idx="1" type="body"/>
          </p:nvPr>
        </p:nvSpPr>
        <p:spPr>
          <a:xfrm>
            <a:off x="609597" y="4013200"/>
            <a:ext cx="6347716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27" name="Google Shape;127;p40"/>
          <p:cNvSpPr txBox="1"/>
          <p:nvPr>
            <p:ph idx="2" type="body"/>
          </p:nvPr>
        </p:nvSpPr>
        <p:spPr>
          <a:xfrm>
            <a:off x="609598" y="4527448"/>
            <a:ext cx="6347715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8" name="Google Shape;128;p40"/>
          <p:cNvSpPr txBox="1"/>
          <p:nvPr>
            <p:ph idx="10" type="dt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40"/>
          <p:cNvSpPr txBox="1"/>
          <p:nvPr>
            <p:ph idx="11" type="ftr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40"/>
          <p:cNvSpPr txBox="1"/>
          <p:nvPr>
            <p:ph idx="12" type="sldNum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1"/>
          <p:cNvSpPr txBox="1"/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41"/>
          <p:cNvSpPr txBox="1"/>
          <p:nvPr>
            <p:ph idx="1" type="body"/>
          </p:nvPr>
        </p:nvSpPr>
        <p:spPr>
          <a:xfrm rot="5400000">
            <a:off x="1843070" y="927120"/>
            <a:ext cx="3880773" cy="6347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4" name="Google Shape;134;p41"/>
          <p:cNvSpPr txBox="1"/>
          <p:nvPr>
            <p:ph idx="10" type="dt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41"/>
          <p:cNvSpPr txBox="1"/>
          <p:nvPr>
            <p:ph idx="11" type="ftr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41"/>
          <p:cNvSpPr txBox="1"/>
          <p:nvPr>
            <p:ph idx="12" type="sldNum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2"/>
          <p:cNvSpPr txBox="1"/>
          <p:nvPr>
            <p:ph type="title"/>
          </p:nvPr>
        </p:nvSpPr>
        <p:spPr>
          <a:xfrm rot="5400000">
            <a:off x="3840993" y="2745919"/>
            <a:ext cx="5251451" cy="9788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42"/>
          <p:cNvSpPr txBox="1"/>
          <p:nvPr>
            <p:ph idx="1" type="body"/>
          </p:nvPr>
        </p:nvSpPr>
        <p:spPr>
          <a:xfrm rot="5400000">
            <a:off x="581386" y="637812"/>
            <a:ext cx="5251451" cy="51950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0" name="Google Shape;140;p42"/>
          <p:cNvSpPr txBox="1"/>
          <p:nvPr>
            <p:ph idx="10" type="dt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42"/>
          <p:cNvSpPr txBox="1"/>
          <p:nvPr>
            <p:ph idx="11" type="ftr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42"/>
          <p:cNvSpPr txBox="1"/>
          <p:nvPr>
            <p:ph idx="12" type="sldNum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8"/>
          <p:cNvSpPr txBox="1"/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8"/>
          <p:cNvSpPr txBox="1"/>
          <p:nvPr>
            <p:ph idx="1" type="body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6" name="Google Shape;46;p28"/>
          <p:cNvSpPr txBox="1"/>
          <p:nvPr>
            <p:ph idx="10" type="dt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8"/>
          <p:cNvSpPr txBox="1"/>
          <p:nvPr>
            <p:ph idx="11" type="ftr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8"/>
          <p:cNvSpPr txBox="1"/>
          <p:nvPr>
            <p:ph idx="12" type="sldNum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9"/>
          <p:cNvSpPr txBox="1"/>
          <p:nvPr>
            <p:ph type="title"/>
          </p:nvPr>
        </p:nvSpPr>
        <p:spPr>
          <a:xfrm>
            <a:off x="609598" y="2700868"/>
            <a:ext cx="6347715" cy="1826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9"/>
          <p:cNvSpPr txBox="1"/>
          <p:nvPr>
            <p:ph idx="1" type="body"/>
          </p:nvPr>
        </p:nvSpPr>
        <p:spPr>
          <a:xfrm>
            <a:off x="609598" y="4527448"/>
            <a:ext cx="6347715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2" name="Google Shape;52;p29"/>
          <p:cNvSpPr txBox="1"/>
          <p:nvPr>
            <p:ph idx="10" type="dt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9"/>
          <p:cNvSpPr txBox="1"/>
          <p:nvPr>
            <p:ph idx="11" type="ftr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9"/>
          <p:cNvSpPr txBox="1"/>
          <p:nvPr>
            <p:ph idx="12" type="sldNum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個內容" type="twoObj">
  <p:cSld name="TWO_OBJECT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0"/>
          <p:cNvSpPr txBox="1"/>
          <p:nvPr>
            <p:ph type="title"/>
          </p:nvPr>
        </p:nvSpPr>
        <p:spPr>
          <a:xfrm>
            <a:off x="609600" y="609600"/>
            <a:ext cx="6347714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0"/>
          <p:cNvSpPr txBox="1"/>
          <p:nvPr>
            <p:ph idx="1" type="body"/>
          </p:nvPr>
        </p:nvSpPr>
        <p:spPr>
          <a:xfrm>
            <a:off x="609600" y="2160589"/>
            <a:ext cx="3088109" cy="3880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58" name="Google Shape;58;p30"/>
          <p:cNvSpPr txBox="1"/>
          <p:nvPr>
            <p:ph idx="2" type="body"/>
          </p:nvPr>
        </p:nvSpPr>
        <p:spPr>
          <a:xfrm>
            <a:off x="3869204" y="2160590"/>
            <a:ext cx="3088110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59" name="Google Shape;59;p30"/>
          <p:cNvSpPr txBox="1"/>
          <p:nvPr>
            <p:ph idx="10" type="dt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0"/>
          <p:cNvSpPr txBox="1"/>
          <p:nvPr>
            <p:ph idx="11" type="ftr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0"/>
          <p:cNvSpPr txBox="1"/>
          <p:nvPr>
            <p:ph idx="12" type="sldNum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1"/>
          <p:cNvSpPr txBox="1"/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1"/>
          <p:cNvSpPr txBox="1"/>
          <p:nvPr>
            <p:ph idx="1" type="body"/>
          </p:nvPr>
        </p:nvSpPr>
        <p:spPr>
          <a:xfrm>
            <a:off x="609599" y="2160983"/>
            <a:ext cx="3090672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5" name="Google Shape;65;p31"/>
          <p:cNvSpPr txBox="1"/>
          <p:nvPr>
            <p:ph idx="2" type="body"/>
          </p:nvPr>
        </p:nvSpPr>
        <p:spPr>
          <a:xfrm>
            <a:off x="609599" y="2737246"/>
            <a:ext cx="3090672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6" name="Google Shape;66;p31"/>
          <p:cNvSpPr txBox="1"/>
          <p:nvPr>
            <p:ph idx="3" type="body"/>
          </p:nvPr>
        </p:nvSpPr>
        <p:spPr>
          <a:xfrm>
            <a:off x="3866640" y="2160983"/>
            <a:ext cx="3090672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7" name="Google Shape;67;p31"/>
          <p:cNvSpPr txBox="1"/>
          <p:nvPr>
            <p:ph idx="4" type="body"/>
          </p:nvPr>
        </p:nvSpPr>
        <p:spPr>
          <a:xfrm>
            <a:off x="3866640" y="2737246"/>
            <a:ext cx="3090672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8" name="Google Shape;68;p31"/>
          <p:cNvSpPr txBox="1"/>
          <p:nvPr>
            <p:ph idx="10" type="dt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1"/>
          <p:cNvSpPr txBox="1"/>
          <p:nvPr>
            <p:ph idx="11" type="ftr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1"/>
          <p:cNvSpPr txBox="1"/>
          <p:nvPr>
            <p:ph idx="12" type="sldNum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2"/>
          <p:cNvSpPr txBox="1"/>
          <p:nvPr>
            <p:ph type="title"/>
          </p:nvPr>
        </p:nvSpPr>
        <p:spPr>
          <a:xfrm>
            <a:off x="609599" y="609600"/>
            <a:ext cx="6347714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2"/>
          <p:cNvSpPr txBox="1"/>
          <p:nvPr>
            <p:ph idx="10" type="dt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2"/>
          <p:cNvSpPr txBox="1"/>
          <p:nvPr>
            <p:ph idx="11" type="ftr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2"/>
          <p:cNvSpPr txBox="1"/>
          <p:nvPr>
            <p:ph idx="12" type="sldNum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3"/>
          <p:cNvSpPr txBox="1"/>
          <p:nvPr>
            <p:ph idx="10" type="dt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3"/>
          <p:cNvSpPr txBox="1"/>
          <p:nvPr>
            <p:ph idx="11" type="ftr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3"/>
          <p:cNvSpPr txBox="1"/>
          <p:nvPr>
            <p:ph idx="12" type="sldNum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內容" type="objTx">
  <p:cSld name="OBJECT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4"/>
          <p:cNvSpPr txBox="1"/>
          <p:nvPr>
            <p:ph type="title"/>
          </p:nvPr>
        </p:nvSpPr>
        <p:spPr>
          <a:xfrm>
            <a:off x="609599" y="1498604"/>
            <a:ext cx="2790182" cy="12784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4"/>
          <p:cNvSpPr txBox="1"/>
          <p:nvPr>
            <p:ph idx="1" type="body"/>
          </p:nvPr>
        </p:nvSpPr>
        <p:spPr>
          <a:xfrm>
            <a:off x="3571275" y="514925"/>
            <a:ext cx="3386037" cy="5526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83" name="Google Shape;83;p34"/>
          <p:cNvSpPr txBox="1"/>
          <p:nvPr>
            <p:ph idx="2" type="body"/>
          </p:nvPr>
        </p:nvSpPr>
        <p:spPr>
          <a:xfrm>
            <a:off x="609599" y="2777069"/>
            <a:ext cx="2790182" cy="2584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840"/>
              <a:buNone/>
              <a:defRPr sz="105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600"/>
              <a:buNone/>
              <a:defRPr sz="75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600"/>
              <a:buNone/>
              <a:defRPr sz="75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600"/>
              <a:buNone/>
              <a:defRPr sz="75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600"/>
              <a:buNone/>
              <a:defRPr sz="75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600"/>
              <a:buNone/>
              <a:defRPr sz="75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600"/>
              <a:buNone/>
              <a:defRPr sz="750"/>
            </a:lvl9pPr>
          </a:lstStyle>
          <a:p/>
        </p:txBody>
      </p:sp>
      <p:sp>
        <p:nvSpPr>
          <p:cNvPr id="84" name="Google Shape;84;p34"/>
          <p:cNvSpPr txBox="1"/>
          <p:nvPr>
            <p:ph idx="10" type="dt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4"/>
          <p:cNvSpPr txBox="1"/>
          <p:nvPr>
            <p:ph idx="11" type="ftr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4"/>
          <p:cNvSpPr txBox="1"/>
          <p:nvPr>
            <p:ph idx="12" type="sldNum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圖片" type="picTx">
  <p:cSld name="PICTURE_WITH_CAPTION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5"/>
          <p:cNvSpPr txBox="1"/>
          <p:nvPr>
            <p:ph type="title"/>
          </p:nvPr>
        </p:nvSpPr>
        <p:spPr>
          <a:xfrm>
            <a:off x="609599" y="4800600"/>
            <a:ext cx="6347714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5"/>
          <p:cNvSpPr/>
          <p:nvPr>
            <p:ph idx="2" type="pic"/>
          </p:nvPr>
        </p:nvSpPr>
        <p:spPr>
          <a:xfrm>
            <a:off x="609599" y="609600"/>
            <a:ext cx="6347714" cy="3845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0" name="Google Shape;90;p35"/>
          <p:cNvSpPr txBox="1"/>
          <p:nvPr>
            <p:ph idx="1" type="body"/>
          </p:nvPr>
        </p:nvSpPr>
        <p:spPr>
          <a:xfrm>
            <a:off x="609599" y="5367338"/>
            <a:ext cx="6347714" cy="674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1" name="Google Shape;91;p35"/>
          <p:cNvSpPr txBox="1"/>
          <p:nvPr>
            <p:ph idx="10" type="dt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5"/>
          <p:cNvSpPr txBox="1"/>
          <p:nvPr>
            <p:ph idx="11" type="ftr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5"/>
          <p:cNvSpPr txBox="1"/>
          <p:nvPr>
            <p:ph idx="12" type="sldNum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11" name="Google Shape;11;p26"/>
            <p:cNvSpPr/>
            <p:nvPr/>
          </p:nvSpPr>
          <p:spPr>
            <a:xfrm>
              <a:off x="-8467" y="4013200"/>
              <a:ext cx="457200" cy="2853267"/>
            </a:xfrm>
            <a:custGeom>
              <a:rect b="b" l="l" r="r" t="t"/>
              <a:pathLst>
                <a:path extrusionOk="0" h="2853267" w="457200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6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" name="Google Shape;12;p26"/>
            <p:cNvCxnSpPr/>
            <p:nvPr/>
          </p:nvCxnSpPr>
          <p:spPr>
            <a:xfrm flipH="1" rot="10800000">
              <a:off x="5130830" y="4175605"/>
              <a:ext cx="4022475" cy="2682396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" name="Google Shape;13;p26"/>
            <p:cNvCxnSpPr/>
            <p:nvPr/>
          </p:nvCxnSpPr>
          <p:spPr>
            <a:xfrm>
              <a:off x="7042707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" name="Google Shape;14;p26"/>
            <p:cNvSpPr/>
            <p:nvPr/>
          </p:nvSpPr>
          <p:spPr>
            <a:xfrm>
              <a:off x="6891896" y="1"/>
              <a:ext cx="2269442" cy="6866466"/>
            </a:xfrm>
            <a:custGeom>
              <a:rect b="b" l="l" r="r" t="t"/>
              <a:pathLst>
                <a:path extrusionOk="0" h="6866466" w="2269442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6"/>
            <p:cNvSpPr/>
            <p:nvPr/>
          </p:nvSpPr>
          <p:spPr>
            <a:xfrm>
              <a:off x="7205158" y="-8467"/>
              <a:ext cx="1948147" cy="6866467"/>
            </a:xfrm>
            <a:custGeom>
              <a:rect b="b" l="l" r="r" t="t"/>
              <a:pathLst>
                <a:path extrusionOk="0" h="6866467" w="194814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6"/>
            <p:cNvSpPr/>
            <p:nvPr/>
          </p:nvSpPr>
          <p:spPr>
            <a:xfrm>
              <a:off x="6637896" y="3920066"/>
              <a:ext cx="2513565" cy="2937933"/>
            </a:xfrm>
            <a:custGeom>
              <a:rect b="b" l="l" r="r" t="t"/>
              <a:pathLst>
                <a:path extrusionOk="0" h="3810000" w="3259667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6"/>
            <p:cNvSpPr/>
            <p:nvPr/>
          </p:nvSpPr>
          <p:spPr>
            <a:xfrm>
              <a:off x="7010429" y="-8467"/>
              <a:ext cx="2142876" cy="6866467"/>
            </a:xfrm>
            <a:custGeom>
              <a:rect b="b" l="l" r="r" t="t"/>
              <a:pathLst>
                <a:path extrusionOk="0" h="6866467" w="28532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803"/>
              </a:srgbClr>
            </a:solidFill>
            <a:ln>
              <a:noFill/>
            </a:ln>
          </p:spPr>
        </p:sp>
        <p:sp>
          <p:nvSpPr>
            <p:cNvPr id="18" name="Google Shape;18;p26"/>
            <p:cNvSpPr/>
            <p:nvPr/>
          </p:nvSpPr>
          <p:spPr>
            <a:xfrm>
              <a:off x="8295776" y="-8467"/>
              <a:ext cx="857530" cy="6866467"/>
            </a:xfrm>
            <a:custGeom>
              <a:rect b="b" l="l" r="r" t="t"/>
              <a:pathLst>
                <a:path extrusionOk="0" h="6866467" w="1286933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6"/>
            <p:cNvSpPr/>
            <p:nvPr/>
          </p:nvSpPr>
          <p:spPr>
            <a:xfrm>
              <a:off x="8094165" y="-8468"/>
              <a:ext cx="1066770" cy="6866467"/>
            </a:xfrm>
            <a:custGeom>
              <a:rect b="b" l="l" r="r" t="t"/>
              <a:pathLst>
                <a:path extrusionOk="0" h="6866467" w="1270244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6"/>
            <p:cNvSpPr/>
            <p:nvPr/>
          </p:nvSpPr>
          <p:spPr>
            <a:xfrm>
              <a:off x="8068764" y="4893733"/>
              <a:ext cx="1094086" cy="1964267"/>
            </a:xfrm>
            <a:custGeom>
              <a:rect b="b" l="l" r="r" t="t"/>
              <a:pathLst>
                <a:path extrusionOk="0" h="3268133" w="18203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26"/>
          <p:cNvSpPr txBox="1"/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" name="Google Shape;22;p26"/>
          <p:cNvSpPr txBox="1"/>
          <p:nvPr>
            <p:ph idx="1" type="body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3" name="Google Shape;23;p26"/>
          <p:cNvSpPr txBox="1"/>
          <p:nvPr>
            <p:ph idx="10" type="dt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4" name="Google Shape;24;p26"/>
          <p:cNvSpPr txBox="1"/>
          <p:nvPr>
            <p:ph idx="11" type="ftr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5" name="Google Shape;25;p26"/>
          <p:cNvSpPr txBox="1"/>
          <p:nvPr>
            <p:ph idx="12" type="sldNum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slow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www.youtube.com/watch?v=LTyHkdoKVV8" TargetMode="External"/><Relationship Id="rId4" Type="http://schemas.openxmlformats.org/officeDocument/2006/relationships/image" Target="../media/image2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/>
          <p:nvPr>
            <p:ph type="ctrTitle"/>
          </p:nvPr>
        </p:nvSpPr>
        <p:spPr>
          <a:xfrm>
            <a:off x="1130595" y="1710267"/>
            <a:ext cx="5826719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Font typeface="Trebuchet MS"/>
              <a:buNone/>
            </a:pPr>
            <a:r>
              <a:rPr b="1" lang="zh-TW">
                <a:solidFill>
                  <a:schemeClr val="accent2"/>
                </a:solidFill>
              </a:rPr>
              <a:t>第18組</a:t>
            </a:r>
            <a:br>
              <a:rPr b="1" lang="zh-TW">
                <a:solidFill>
                  <a:schemeClr val="accent2"/>
                </a:solidFill>
              </a:rPr>
            </a:br>
            <a:r>
              <a:rPr b="1" lang="zh-TW">
                <a:solidFill>
                  <a:schemeClr val="accent2"/>
                </a:solidFill>
              </a:rPr>
              <a:t>VR漆刷繪畫</a:t>
            </a:r>
            <a:endParaRPr b="1"/>
          </a:p>
        </p:txBody>
      </p:sp>
      <p:sp>
        <p:nvSpPr>
          <p:cNvPr id="148" name="Google Shape;148;p1"/>
          <p:cNvSpPr txBox="1"/>
          <p:nvPr>
            <p:ph idx="1" type="subTitle"/>
          </p:nvPr>
        </p:nvSpPr>
        <p:spPr>
          <a:xfrm>
            <a:off x="1130600" y="3696000"/>
            <a:ext cx="68961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TW" sz="2700">
                <a:solidFill>
                  <a:srgbClr val="262626"/>
                </a:solidFill>
                <a:latin typeface="DFKai-SB"/>
                <a:ea typeface="DFKai-SB"/>
                <a:cs typeface="DFKai-SB"/>
                <a:sym typeface="DFKai-SB"/>
              </a:rPr>
              <a:t>指導教授：葉正聖 教授</a:t>
            </a:r>
            <a:endParaRPr sz="25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zh-TW" sz="2700">
                <a:solidFill>
                  <a:srgbClr val="262626"/>
                </a:solidFill>
                <a:latin typeface="DFKai-SB"/>
                <a:ea typeface="DFKai-SB"/>
                <a:cs typeface="DFKai-SB"/>
                <a:sym typeface="DFKai-SB"/>
              </a:rPr>
              <a:t>專研學生：許邵鈞 徐宏宇 張佑銓 楊恭彰</a:t>
            </a:r>
            <a:endParaRPr sz="25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"/>
          <p:cNvSpPr txBox="1"/>
          <p:nvPr>
            <p:ph type="title"/>
          </p:nvPr>
        </p:nvSpPr>
        <p:spPr>
          <a:xfrm>
            <a:off x="609599" y="609600"/>
            <a:ext cx="6347713" cy="7639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lang="zh-TW"/>
              <a:t>介面設計</a:t>
            </a:r>
            <a:endParaRPr/>
          </a:p>
        </p:txBody>
      </p:sp>
      <p:sp>
        <p:nvSpPr>
          <p:cNvPr id="215" name="Google Shape;215;p11"/>
          <p:cNvSpPr txBox="1"/>
          <p:nvPr>
            <p:ph idx="1" type="body"/>
          </p:nvPr>
        </p:nvSpPr>
        <p:spPr>
          <a:xfrm>
            <a:off x="609600" y="1373525"/>
            <a:ext cx="4989000" cy="41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zh-TW" sz="2400"/>
              <a:t>我們所設計的UI介面有4種功能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920"/>
              <a:buFont typeface="Noto Sans Symbols"/>
              <a:buChar char="■"/>
            </a:pPr>
            <a:r>
              <a:rPr lang="zh-TW" sz="2400"/>
              <a:t>調色盤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920"/>
              <a:buFont typeface="Noto Sans Symbols"/>
              <a:buChar char="■"/>
            </a:pPr>
            <a:r>
              <a:rPr lang="zh-TW" sz="2400"/>
              <a:t>返回鍵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920"/>
              <a:buFont typeface="Noto Sans Symbols"/>
              <a:buChar char="■"/>
            </a:pPr>
            <a:r>
              <a:rPr lang="zh-TW" sz="2400"/>
              <a:t>線帶擦除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920"/>
              <a:buFont typeface="Noto Sans Symbols"/>
              <a:buChar char="■"/>
            </a:pPr>
            <a:r>
              <a:rPr lang="zh-TW" sz="2400"/>
              <a:t>移動位置</a:t>
            </a:r>
            <a:endParaRPr/>
          </a:p>
        </p:txBody>
      </p:sp>
      <p:pic>
        <p:nvPicPr>
          <p:cNvPr id="216" name="Google Shape;216;p11"/>
          <p:cNvPicPr preferRelativeResize="0"/>
          <p:nvPr/>
        </p:nvPicPr>
        <p:blipFill rotWithShape="1">
          <a:blip r:embed="rId3">
            <a:alphaModFix/>
          </a:blip>
          <a:srcRect b="5522" l="8805" r="17263" t="4678"/>
          <a:stretch/>
        </p:blipFill>
        <p:spPr>
          <a:xfrm>
            <a:off x="3266824" y="2274853"/>
            <a:ext cx="4806800" cy="3283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2"/>
          <p:cNvSpPr txBox="1"/>
          <p:nvPr>
            <p:ph type="title"/>
          </p:nvPr>
        </p:nvSpPr>
        <p:spPr>
          <a:xfrm>
            <a:off x="609599" y="609600"/>
            <a:ext cx="6347713" cy="7639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lang="zh-TW"/>
              <a:t>調色盤</a:t>
            </a:r>
            <a:endParaRPr/>
          </a:p>
        </p:txBody>
      </p:sp>
      <p:sp>
        <p:nvSpPr>
          <p:cNvPr id="222" name="Google Shape;222;p12"/>
          <p:cNvSpPr txBox="1"/>
          <p:nvPr>
            <p:ph idx="1" type="body"/>
          </p:nvPr>
        </p:nvSpPr>
        <p:spPr>
          <a:xfrm>
            <a:off x="609600" y="1373525"/>
            <a:ext cx="6768900" cy="18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zh-TW" sz="2400"/>
              <a:t>直接利用手把觸控板，做出對應的RGB色環。</a:t>
            </a:r>
            <a:endParaRPr sz="2400"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rPr lang="zh-TW" sz="2400"/>
              <a:t>這樣可以操控手把觸控板的同時，切換想要更換的顏色。</a:t>
            </a:r>
            <a:endParaRPr/>
          </a:p>
        </p:txBody>
      </p:sp>
      <p:pic>
        <p:nvPicPr>
          <p:cNvPr id="223" name="Google Shape;22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8224" y="3191914"/>
            <a:ext cx="2466167" cy="2547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8254" y="3232748"/>
            <a:ext cx="2466167" cy="2466167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2"/>
          <p:cNvSpPr txBox="1"/>
          <p:nvPr/>
        </p:nvSpPr>
        <p:spPr>
          <a:xfrm>
            <a:off x="1120807" y="5698915"/>
            <a:ext cx="19410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TW" sz="17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觸控板的Axis值</a:t>
            </a:r>
            <a:endParaRPr b="0" i="0" sz="17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6" name="Google Shape;226;p12"/>
          <p:cNvSpPr txBox="1"/>
          <p:nvPr/>
        </p:nvSpPr>
        <p:spPr>
          <a:xfrm>
            <a:off x="5030837" y="5698915"/>
            <a:ext cx="19410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TW" sz="17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RGB色環</a:t>
            </a:r>
            <a:endParaRPr b="0" i="0" sz="17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3"/>
          <p:cNvSpPr txBox="1"/>
          <p:nvPr>
            <p:ph type="title"/>
          </p:nvPr>
        </p:nvSpPr>
        <p:spPr>
          <a:xfrm>
            <a:off x="609599" y="609600"/>
            <a:ext cx="6347713" cy="7639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lang="zh-TW"/>
              <a:t>將AXIS值轉換成HSV色相</a:t>
            </a:r>
            <a:endParaRPr/>
          </a:p>
        </p:txBody>
      </p:sp>
      <p:sp>
        <p:nvSpPr>
          <p:cNvPr id="233" name="Google Shape;233;p13"/>
          <p:cNvSpPr txBox="1"/>
          <p:nvPr>
            <p:ph idx="1" type="body"/>
          </p:nvPr>
        </p:nvSpPr>
        <p:spPr>
          <a:xfrm>
            <a:off x="609600" y="1373525"/>
            <a:ext cx="6347700" cy="3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zh-TW" sz="2400"/>
              <a:t>需要利用觸控板上的Axis值，使用atan2函數將它轉換成角度，以確認使用者轉動的角度。</a:t>
            </a:r>
            <a:endParaRPr sz="2400"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rPr lang="zh-TW" sz="2400"/>
              <a:t>而為了對應到色環上的顏色位置，還需再將角度值作轉換。</a:t>
            </a:r>
            <a:endParaRPr/>
          </a:p>
        </p:txBody>
      </p:sp>
      <p:pic>
        <p:nvPicPr>
          <p:cNvPr id="234" name="Google Shape;234;p13"/>
          <p:cNvPicPr preferRelativeResize="0"/>
          <p:nvPr/>
        </p:nvPicPr>
        <p:blipFill rotWithShape="1">
          <a:blip r:embed="rId3">
            <a:alphaModFix/>
          </a:blip>
          <a:srcRect b="40440" l="34387" r="36881" t="50532"/>
          <a:stretch/>
        </p:blipFill>
        <p:spPr>
          <a:xfrm>
            <a:off x="1053093" y="4585619"/>
            <a:ext cx="5683723" cy="100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4"/>
          <p:cNvSpPr txBox="1"/>
          <p:nvPr>
            <p:ph type="title"/>
          </p:nvPr>
        </p:nvSpPr>
        <p:spPr>
          <a:xfrm>
            <a:off x="609599" y="609600"/>
            <a:ext cx="6347713" cy="7639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lang="zh-TW"/>
              <a:t>調色盤示意圖</a:t>
            </a:r>
            <a:endParaRPr/>
          </a:p>
        </p:txBody>
      </p:sp>
      <p:pic>
        <p:nvPicPr>
          <p:cNvPr id="240" name="Google Shape;24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725" y="2026100"/>
            <a:ext cx="7338175" cy="372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5"/>
          <p:cNvSpPr txBox="1"/>
          <p:nvPr>
            <p:ph type="title"/>
          </p:nvPr>
        </p:nvSpPr>
        <p:spPr>
          <a:xfrm>
            <a:off x="609599" y="609600"/>
            <a:ext cx="6347713" cy="7639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lang="zh-TW"/>
              <a:t>返回鍵工具</a:t>
            </a:r>
            <a:endParaRPr/>
          </a:p>
        </p:txBody>
      </p:sp>
      <p:sp>
        <p:nvSpPr>
          <p:cNvPr id="246" name="Google Shape;246;p15"/>
          <p:cNvSpPr txBox="1"/>
          <p:nvPr>
            <p:ph idx="1" type="body"/>
          </p:nvPr>
        </p:nvSpPr>
        <p:spPr>
          <a:xfrm>
            <a:off x="609600" y="1373525"/>
            <a:ext cx="6347700" cy="26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zh-TW" sz="2400"/>
              <a:t>線條畫出來之後，一定會有想要修改的狀況存在，這個返回工具即可做到消除功能。</a:t>
            </a:r>
            <a:endParaRPr sz="24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zh-TW" sz="2400"/>
              <a:t>把畫出來的線帶當作是整個物體放在陣列當中，當想要刪除線帶的時候，就直接從陣列中將線條以及它本身所具有的屬性全部清除掉。</a:t>
            </a:r>
            <a:endParaRPr/>
          </a:p>
        </p:txBody>
      </p:sp>
      <p:pic>
        <p:nvPicPr>
          <p:cNvPr id="247" name="Google Shape;247;p15"/>
          <p:cNvPicPr preferRelativeResize="0"/>
          <p:nvPr/>
        </p:nvPicPr>
        <p:blipFill rotWithShape="1">
          <a:blip r:embed="rId3">
            <a:alphaModFix/>
          </a:blip>
          <a:srcRect b="5312" l="0" r="20286" t="5063"/>
          <a:stretch/>
        </p:blipFill>
        <p:spPr>
          <a:xfrm>
            <a:off x="395494" y="4066326"/>
            <a:ext cx="3450606" cy="2182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5"/>
          <p:cNvPicPr preferRelativeResize="0"/>
          <p:nvPr/>
        </p:nvPicPr>
        <p:blipFill rotWithShape="1">
          <a:blip r:embed="rId4">
            <a:alphaModFix/>
          </a:blip>
          <a:srcRect b="4803" l="0" r="21789" t="5582"/>
          <a:stretch/>
        </p:blipFill>
        <p:spPr>
          <a:xfrm>
            <a:off x="4964747" y="4066339"/>
            <a:ext cx="3450606" cy="218207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5"/>
          <p:cNvSpPr/>
          <p:nvPr/>
        </p:nvSpPr>
        <p:spPr>
          <a:xfrm>
            <a:off x="3997126" y="4869975"/>
            <a:ext cx="816600" cy="57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6"/>
          <p:cNvSpPr txBox="1"/>
          <p:nvPr>
            <p:ph type="title"/>
          </p:nvPr>
        </p:nvSpPr>
        <p:spPr>
          <a:xfrm>
            <a:off x="609599" y="609600"/>
            <a:ext cx="6347713" cy="7639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lang="zh-TW"/>
              <a:t>線帶擦除</a:t>
            </a:r>
            <a:endParaRPr/>
          </a:p>
        </p:txBody>
      </p:sp>
      <p:sp>
        <p:nvSpPr>
          <p:cNvPr id="255" name="Google Shape;255;p16"/>
          <p:cNvSpPr txBox="1"/>
          <p:nvPr>
            <p:ph idx="1" type="body"/>
          </p:nvPr>
        </p:nvSpPr>
        <p:spPr>
          <a:xfrm>
            <a:off x="609600" y="1373525"/>
            <a:ext cx="6347700" cy="23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zh-TW" sz="2400"/>
              <a:t>除了返回鍵，我們還提供使用橡皮擦進行擦除功能，有別於返回鍵，橡皮擦擦除可以自行選擇要消除哪條線帶，為此本研究利用橡皮擦與線帶的點距離進行換算，若距離數值近乎為0，</a:t>
            </a:r>
            <a:r>
              <a:rPr lang="zh-TW" sz="2400"/>
              <a:t>即可</a:t>
            </a:r>
            <a:r>
              <a:rPr lang="zh-TW" sz="2400"/>
              <a:t>直接刪除該線帶。</a:t>
            </a:r>
            <a:endParaRPr/>
          </a:p>
        </p:txBody>
      </p:sp>
      <p:pic>
        <p:nvPicPr>
          <p:cNvPr id="256" name="Google Shape;2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50" y="4033375"/>
            <a:ext cx="3741700" cy="216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9023" y="4424620"/>
            <a:ext cx="3870850" cy="222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6"/>
          <p:cNvSpPr/>
          <p:nvPr/>
        </p:nvSpPr>
        <p:spPr>
          <a:xfrm>
            <a:off x="4122914" y="4826200"/>
            <a:ext cx="816600" cy="57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7"/>
          <p:cNvSpPr txBox="1"/>
          <p:nvPr>
            <p:ph type="title"/>
          </p:nvPr>
        </p:nvSpPr>
        <p:spPr>
          <a:xfrm>
            <a:off x="609599" y="609600"/>
            <a:ext cx="6347713" cy="7639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lang="zh-TW"/>
              <a:t>移動位置</a:t>
            </a:r>
            <a:endParaRPr/>
          </a:p>
        </p:txBody>
      </p:sp>
      <p:sp>
        <p:nvSpPr>
          <p:cNvPr id="264" name="Google Shape;264;p17"/>
          <p:cNvSpPr txBox="1"/>
          <p:nvPr>
            <p:ph idx="1" type="body"/>
          </p:nvPr>
        </p:nvSpPr>
        <p:spPr>
          <a:xfrm>
            <a:off x="609598" y="1373518"/>
            <a:ext cx="6347713" cy="4110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zh-TW" sz="2400"/>
              <a:t>直接使用SteamVR內建的Teleport傳送系統，讓使用者可以在有限區域內自由的移動。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2400"/>
          </a:p>
        </p:txBody>
      </p:sp>
      <p:pic>
        <p:nvPicPr>
          <p:cNvPr id="265" name="Google Shape;265;p17"/>
          <p:cNvPicPr preferRelativeResize="0"/>
          <p:nvPr/>
        </p:nvPicPr>
        <p:blipFill rotWithShape="1">
          <a:blip r:embed="rId3">
            <a:alphaModFix/>
          </a:blip>
          <a:srcRect b="5038" l="12998" r="16661" t="17173"/>
          <a:stretch/>
        </p:blipFill>
        <p:spPr>
          <a:xfrm>
            <a:off x="1188718" y="2750935"/>
            <a:ext cx="5189472" cy="3227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8"/>
          <p:cNvSpPr txBox="1"/>
          <p:nvPr>
            <p:ph type="title"/>
          </p:nvPr>
        </p:nvSpPr>
        <p:spPr>
          <a:xfrm>
            <a:off x="609599" y="609600"/>
            <a:ext cx="6347713" cy="7639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lang="zh-TW"/>
              <a:t>線帶縫合</a:t>
            </a:r>
            <a:endParaRPr/>
          </a:p>
        </p:txBody>
      </p:sp>
      <p:sp>
        <p:nvSpPr>
          <p:cNvPr id="271" name="Google Shape;271;p18"/>
          <p:cNvSpPr txBox="1"/>
          <p:nvPr>
            <p:ph idx="1" type="body"/>
          </p:nvPr>
        </p:nvSpPr>
        <p:spPr>
          <a:xfrm>
            <a:off x="609598" y="1373519"/>
            <a:ext cx="6347714" cy="2456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zh-TW" sz="2400"/>
              <a:t>在3D世界中進行繪畫時，會產生視覺上的誤差，導致使用者難以將兩條線帶完整的重合。為解決此問題，決定將相鄰的兩條線帶自動縫合成平面。</a:t>
            </a:r>
            <a:endParaRPr/>
          </a:p>
        </p:txBody>
      </p:sp>
      <p:sp>
        <p:nvSpPr>
          <p:cNvPr id="272" name="Google Shape;272;p18"/>
          <p:cNvSpPr/>
          <p:nvPr/>
        </p:nvSpPr>
        <p:spPr>
          <a:xfrm>
            <a:off x="3997132" y="4869970"/>
            <a:ext cx="981731" cy="57478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3" name="Google Shape;273;p18"/>
          <p:cNvPicPr preferRelativeResize="0"/>
          <p:nvPr/>
        </p:nvPicPr>
        <p:blipFill rotWithShape="1">
          <a:blip r:embed="rId3">
            <a:alphaModFix/>
          </a:blip>
          <a:srcRect b="11108" l="23778" r="27811" t="26799"/>
          <a:stretch/>
        </p:blipFill>
        <p:spPr>
          <a:xfrm>
            <a:off x="391093" y="4066326"/>
            <a:ext cx="3177000" cy="216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8"/>
          <p:cNvPicPr preferRelativeResize="0"/>
          <p:nvPr/>
        </p:nvPicPr>
        <p:blipFill rotWithShape="1">
          <a:blip r:embed="rId4">
            <a:alphaModFix/>
          </a:blip>
          <a:srcRect b="16336" l="27593" r="28998" t="21570"/>
          <a:stretch/>
        </p:blipFill>
        <p:spPr>
          <a:xfrm>
            <a:off x="5407902" y="4066325"/>
            <a:ext cx="2829244" cy="216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9"/>
          <p:cNvSpPr txBox="1"/>
          <p:nvPr>
            <p:ph type="title"/>
          </p:nvPr>
        </p:nvSpPr>
        <p:spPr>
          <a:xfrm>
            <a:off x="609599" y="609600"/>
            <a:ext cx="6347713" cy="7639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lang="zh-TW"/>
              <a:t>縫合步驟</a:t>
            </a:r>
            <a:endParaRPr/>
          </a:p>
        </p:txBody>
      </p:sp>
      <p:pic>
        <p:nvPicPr>
          <p:cNvPr id="280" name="Google Shape;28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6260" y="424734"/>
            <a:ext cx="2391480" cy="1532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76260" y="2697890"/>
            <a:ext cx="2391480" cy="146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76260" y="4900999"/>
            <a:ext cx="2391480" cy="155590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9"/>
          <p:cNvSpPr txBox="1"/>
          <p:nvPr/>
        </p:nvSpPr>
        <p:spPr>
          <a:xfrm>
            <a:off x="5876500" y="982710"/>
            <a:ext cx="972051" cy="3899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Century Gothic"/>
              <a:buNone/>
            </a:pPr>
            <a:r>
              <a:rPr b="1" i="0" lang="zh-TW" sz="19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rPr>
              <a:t>步驟一</a:t>
            </a:r>
            <a:endParaRPr b="1" i="0" sz="19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84" name="Google Shape;284;p19"/>
          <p:cNvSpPr txBox="1"/>
          <p:nvPr/>
        </p:nvSpPr>
        <p:spPr>
          <a:xfrm>
            <a:off x="5874049" y="3205949"/>
            <a:ext cx="10185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Century Gothic"/>
              <a:buNone/>
            </a:pPr>
            <a:r>
              <a:rPr b="1" i="0" lang="zh-TW" sz="19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rPr>
              <a:t>步驟二</a:t>
            </a:r>
            <a:endParaRPr b="1" i="0" sz="19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85" name="Google Shape;285;p19"/>
          <p:cNvSpPr txBox="1"/>
          <p:nvPr/>
        </p:nvSpPr>
        <p:spPr>
          <a:xfrm>
            <a:off x="5830051" y="5429190"/>
            <a:ext cx="10185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Century Gothic"/>
              <a:buNone/>
            </a:pPr>
            <a:r>
              <a:rPr b="1" i="0" lang="zh-TW" sz="19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rPr>
              <a:t>步驟三</a:t>
            </a:r>
            <a:endParaRPr b="1" i="0" sz="19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86" name="Google Shape;286;p19"/>
          <p:cNvSpPr/>
          <p:nvPr/>
        </p:nvSpPr>
        <p:spPr>
          <a:xfrm rot="5400000">
            <a:off x="4355436" y="2104395"/>
            <a:ext cx="433127" cy="446100"/>
          </a:xfrm>
          <a:prstGeom prst="rightArrow">
            <a:avLst>
              <a:gd fmla="val 50000" name="adj1"/>
              <a:gd fmla="val 4919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7" name="Google Shape;287;p19"/>
          <p:cNvSpPr/>
          <p:nvPr/>
        </p:nvSpPr>
        <p:spPr>
          <a:xfrm rot="5400000">
            <a:off x="4355435" y="4307504"/>
            <a:ext cx="433127" cy="446100"/>
          </a:xfrm>
          <a:prstGeom prst="rightArrow">
            <a:avLst>
              <a:gd fmla="val 50000" name="adj1"/>
              <a:gd fmla="val 4919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0"/>
          <p:cNvSpPr txBox="1"/>
          <p:nvPr>
            <p:ph type="title"/>
          </p:nvPr>
        </p:nvSpPr>
        <p:spPr>
          <a:xfrm>
            <a:off x="609599" y="609600"/>
            <a:ext cx="6347713" cy="7639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lang="zh-TW"/>
              <a:t>線帶陣列</a:t>
            </a:r>
            <a:endParaRPr/>
          </a:p>
        </p:txBody>
      </p:sp>
      <p:sp>
        <p:nvSpPr>
          <p:cNvPr id="293" name="Google Shape;293;p20"/>
          <p:cNvSpPr txBox="1"/>
          <p:nvPr>
            <p:ph idx="1" type="body"/>
          </p:nvPr>
        </p:nvSpPr>
        <p:spPr>
          <a:xfrm>
            <a:off x="609598" y="1373519"/>
            <a:ext cx="6347714" cy="2456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zh-TW" sz="2400"/>
              <a:t>做出一個可擴張的雙層鏈結陣列，可以將所有新增線帶的座標點都可以讀入該陣列中。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rPr lang="zh-TW" sz="2400"/>
              <a:t>縫合之前要先進行座標點之間的距離判斷，判斷後就可以將兩條距離接近的線帶找出，為下一步的縫合做準備。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2400"/>
          </a:p>
        </p:txBody>
      </p:sp>
      <p:pic>
        <p:nvPicPr>
          <p:cNvPr id="294" name="Google Shape;29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2692" y="4104329"/>
            <a:ext cx="2721525" cy="174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"/>
          <p:cNvSpPr txBox="1"/>
          <p:nvPr>
            <p:ph type="title"/>
          </p:nvPr>
        </p:nvSpPr>
        <p:spPr>
          <a:xfrm>
            <a:off x="609599" y="609599"/>
            <a:ext cx="6347713" cy="879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lang="zh-TW"/>
              <a:t>摘要</a:t>
            </a:r>
            <a:endParaRPr/>
          </a:p>
        </p:txBody>
      </p:sp>
      <p:sp>
        <p:nvSpPr>
          <p:cNvPr id="154" name="Google Shape;154;p2"/>
          <p:cNvSpPr txBox="1"/>
          <p:nvPr>
            <p:ph idx="1" type="body"/>
          </p:nvPr>
        </p:nvSpPr>
        <p:spPr>
          <a:xfrm>
            <a:off x="609600" y="1488625"/>
            <a:ext cx="6564300" cy="25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920"/>
              <a:buChar char="►"/>
            </a:pPr>
            <a:r>
              <a:rPr lang="zh-TW" sz="2400"/>
              <a:t>本研究使用VR裝置進行漆刷繪畫，能在3D世界裡自由的創作。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zh-TW" sz="2400"/>
              <a:t>介面</a:t>
            </a:r>
            <a:r>
              <a:rPr lang="zh-TW" sz="2400"/>
              <a:t>簡單</a:t>
            </a:r>
            <a:r>
              <a:rPr lang="zh-TW" sz="2400"/>
              <a:t>，可以用</a:t>
            </a:r>
            <a:r>
              <a:rPr lang="zh-TW" sz="2400"/>
              <a:t>觸控板切換工具。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zh-TW" sz="2400"/>
              <a:t>可以</a:t>
            </a:r>
            <a:r>
              <a:rPr lang="zh-TW" sz="2400"/>
              <a:t>縫合線帶之間的空隙</a:t>
            </a:r>
            <a:r>
              <a:rPr lang="zh-TW" sz="2400"/>
              <a:t>。</a:t>
            </a:r>
            <a:endParaRPr sz="2400"/>
          </a:p>
        </p:txBody>
      </p:sp>
      <p:pic>
        <p:nvPicPr>
          <p:cNvPr id="155" name="Google Shape;15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9062" y="3601900"/>
            <a:ext cx="6025375" cy="292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1"/>
          <p:cNvSpPr txBox="1"/>
          <p:nvPr>
            <p:ph type="title"/>
          </p:nvPr>
        </p:nvSpPr>
        <p:spPr>
          <a:xfrm>
            <a:off x="609599" y="609600"/>
            <a:ext cx="6347713" cy="7639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lang="zh-TW"/>
              <a:t>合併成平面</a:t>
            </a:r>
            <a:endParaRPr/>
          </a:p>
        </p:txBody>
      </p:sp>
      <p:sp>
        <p:nvSpPr>
          <p:cNvPr id="300" name="Google Shape;300;p21"/>
          <p:cNvSpPr txBox="1"/>
          <p:nvPr>
            <p:ph idx="1" type="body"/>
          </p:nvPr>
        </p:nvSpPr>
        <p:spPr>
          <a:xfrm>
            <a:off x="609598" y="1373519"/>
            <a:ext cx="6347714" cy="2456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zh-TW" sz="2400"/>
              <a:t>	縫合部分使用的方法是將兩點合併為一點的方法。</a:t>
            </a:r>
            <a:endParaRPr sz="24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zh-TW" sz="2400"/>
              <a:t>在找到距離相近的座標點後，根據距離算出其對應的兩個座標點的中位座標，利用此座標代替原本的最近點座標，縫合出一個完整的平面，能夠縫合兩條線帶間的空隙。 </a:t>
            </a:r>
            <a:endParaRPr/>
          </a:p>
        </p:txBody>
      </p:sp>
      <p:pic>
        <p:nvPicPr>
          <p:cNvPr id="301" name="Google Shape;30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598" y="4351321"/>
            <a:ext cx="2455545" cy="1501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93350" y="4351321"/>
            <a:ext cx="2307714" cy="1501404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1"/>
          <p:cNvSpPr/>
          <p:nvPr/>
        </p:nvSpPr>
        <p:spPr>
          <a:xfrm>
            <a:off x="3411256" y="4728588"/>
            <a:ext cx="1135981" cy="74687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2"/>
          <p:cNvSpPr txBox="1"/>
          <p:nvPr>
            <p:ph type="title"/>
          </p:nvPr>
        </p:nvSpPr>
        <p:spPr>
          <a:xfrm>
            <a:off x="609599" y="609600"/>
            <a:ext cx="6347713" cy="7639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lang="zh-TW"/>
              <a:t>未來展望</a:t>
            </a:r>
            <a:endParaRPr/>
          </a:p>
        </p:txBody>
      </p:sp>
      <p:sp>
        <p:nvSpPr>
          <p:cNvPr id="309" name="Google Shape;309;p22"/>
          <p:cNvSpPr txBox="1"/>
          <p:nvPr>
            <p:ph idx="1" type="body"/>
          </p:nvPr>
        </p:nvSpPr>
        <p:spPr>
          <a:xfrm>
            <a:off x="609598" y="1373518"/>
            <a:ext cx="6347714" cy="47489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920"/>
              <a:buFont typeface="Noto Sans Symbols"/>
              <a:buChar char="🞐"/>
            </a:pPr>
            <a:r>
              <a:rPr lang="zh-TW" sz="2400"/>
              <a:t>改善縫合速度:由於我們是使用迴圈讀入所有線帶的資料點，</a:t>
            </a:r>
            <a:r>
              <a:rPr lang="zh-TW" sz="2400"/>
              <a:t>必須</a:t>
            </a:r>
            <a:r>
              <a:rPr lang="zh-TW" sz="2400"/>
              <a:t>算出相近線帶距離後才進行縫合，在資料點過多的情況下，就會造成延遲問題，我們打算使用k-d樹來加以改進，加快縫合的速度。</a:t>
            </a:r>
            <a:endParaRPr sz="2400"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920"/>
              <a:buFont typeface="Noto Sans Symbols"/>
              <a:buChar char="🞐"/>
            </a:pPr>
            <a:r>
              <a:rPr lang="zh-TW" sz="2400"/>
              <a:t>細節化雕刻:目標可以使用雕刻工具改變線帶表面凹凸，繪製更加精緻的模型。</a:t>
            </a:r>
            <a:endParaRPr sz="2400"/>
          </a:p>
          <a:p>
            <a:pPr indent="0" lvl="0" marL="3429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920"/>
              <a:buFont typeface="Noto Sans Symbols"/>
              <a:buChar char="🞐"/>
            </a:pPr>
            <a:r>
              <a:rPr lang="zh-TW" sz="2400"/>
              <a:t>希望完成畫作後可以儲存資料並匯出展示，讓使用者可以隨時回味自己的作品。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3"/>
          <p:cNvSpPr txBox="1"/>
          <p:nvPr>
            <p:ph type="title"/>
          </p:nvPr>
        </p:nvSpPr>
        <p:spPr>
          <a:xfrm>
            <a:off x="609599" y="609600"/>
            <a:ext cx="6347713" cy="7639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lang="zh-TW"/>
              <a:t>DEMO(成果展示)</a:t>
            </a:r>
            <a:endParaRPr b="1"/>
          </a:p>
        </p:txBody>
      </p:sp>
      <p:pic>
        <p:nvPicPr>
          <p:cNvPr descr="大四專研DEMO影片" id="315" name="Google Shape;315;p23" title="第18組-VR漆刷繪畫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599" y="1828357"/>
            <a:ext cx="6933039" cy="3943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4"/>
          <p:cNvSpPr txBox="1"/>
          <p:nvPr>
            <p:ph type="title"/>
          </p:nvPr>
        </p:nvSpPr>
        <p:spPr>
          <a:xfrm>
            <a:off x="1334498" y="1698734"/>
            <a:ext cx="6347700" cy="182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Times New Roman"/>
              <a:buNone/>
            </a:pPr>
            <a:r>
              <a:rPr b="1" lang="zh-TW" sz="5300">
                <a:latin typeface="Times New Roman"/>
                <a:ea typeface="Times New Roman"/>
                <a:cs typeface="Times New Roman"/>
                <a:sym typeface="Times New Roman"/>
              </a:rPr>
              <a:t>Q&amp;A</a:t>
            </a:r>
            <a:endParaRPr b="1" sz="5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5"/>
          <p:cNvSpPr txBox="1"/>
          <p:nvPr>
            <p:ph type="title"/>
          </p:nvPr>
        </p:nvSpPr>
        <p:spPr>
          <a:xfrm>
            <a:off x="1113598" y="1886909"/>
            <a:ext cx="6347700" cy="182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Times New Roman"/>
              <a:buNone/>
            </a:pPr>
            <a:r>
              <a:rPr b="1" lang="zh-TW" sz="4800">
                <a:latin typeface="Times New Roman"/>
                <a:ea typeface="Times New Roman"/>
                <a:cs typeface="Times New Roman"/>
                <a:sym typeface="Times New Roman"/>
              </a:rPr>
              <a:t>謝謝各位聆聽~</a:t>
            </a:r>
            <a:endParaRPr b="1" sz="4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"/>
          <p:cNvSpPr txBox="1"/>
          <p:nvPr>
            <p:ph type="title"/>
          </p:nvPr>
        </p:nvSpPr>
        <p:spPr>
          <a:xfrm>
            <a:off x="609599" y="609600"/>
            <a:ext cx="6347713" cy="7639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lang="zh-TW"/>
              <a:t>使用裝置</a:t>
            </a:r>
            <a:endParaRPr/>
          </a:p>
        </p:txBody>
      </p:sp>
      <p:sp>
        <p:nvSpPr>
          <p:cNvPr id="161" name="Google Shape;161;p3"/>
          <p:cNvSpPr txBox="1"/>
          <p:nvPr>
            <p:ph idx="1" type="body"/>
          </p:nvPr>
        </p:nvSpPr>
        <p:spPr>
          <a:xfrm>
            <a:off x="609600" y="1373520"/>
            <a:ext cx="6347700" cy="11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342900" rtl="0" algn="l">
              <a:spcBef>
                <a:spcPts val="0"/>
              </a:spcBef>
              <a:spcAft>
                <a:spcPts val="0"/>
              </a:spcAft>
              <a:buSzPts val="2320"/>
              <a:buChar char="►"/>
            </a:pPr>
            <a:r>
              <a:rPr lang="zh-TW" sz="2800"/>
              <a:t>HTC VIVE PRO裝置</a:t>
            </a:r>
            <a:endParaRPr sz="2200"/>
          </a:p>
          <a:p>
            <a:pPr indent="-220980" lvl="0" marL="342900" rtl="0" algn="l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2800"/>
          </a:p>
          <a:p>
            <a:pPr indent="-220980" lvl="0" marL="342900" rtl="0" algn="l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2800"/>
          </a:p>
        </p:txBody>
      </p:sp>
      <p:pic>
        <p:nvPicPr>
          <p:cNvPr id="162" name="Google Shape;16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156" y="2509027"/>
            <a:ext cx="6694575" cy="3293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"/>
          <p:cNvSpPr txBox="1"/>
          <p:nvPr>
            <p:ph type="title"/>
          </p:nvPr>
        </p:nvSpPr>
        <p:spPr>
          <a:xfrm>
            <a:off x="609599" y="609600"/>
            <a:ext cx="6347713" cy="7639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lang="zh-TW"/>
              <a:t>為什麼選擇這個主題</a:t>
            </a:r>
            <a:endParaRPr/>
          </a:p>
        </p:txBody>
      </p:sp>
      <p:sp>
        <p:nvSpPr>
          <p:cNvPr id="168" name="Google Shape;168;p4"/>
          <p:cNvSpPr txBox="1"/>
          <p:nvPr>
            <p:ph idx="1" type="body"/>
          </p:nvPr>
        </p:nvSpPr>
        <p:spPr>
          <a:xfrm>
            <a:off x="609600" y="1373525"/>
            <a:ext cx="5765100" cy="48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zh-TW" sz="2400"/>
              <a:t>由於我們喜歡繪畫，所以想要做繪畫相關的主題</a:t>
            </a:r>
            <a:r>
              <a:rPr lang="zh-TW" sz="2400"/>
              <a:t>，在參考許多相關的論文之後，發現到SIGGRAPH 2019 有一篇論文叫做SurfaceBrush，它主要著重在物體表面進行繪畫，能夠用一條條線帶繪製出3D模型。</a:t>
            </a:r>
            <a:endParaRPr baseline="30000" sz="24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zh-TW" sz="2400"/>
              <a:t>也知道</a:t>
            </a:r>
            <a:r>
              <a:rPr lang="zh-TW" sz="2400"/>
              <a:t>Google有VR繪畫遊戲</a:t>
            </a:r>
            <a:r>
              <a:rPr lang="zh-TW" sz="2400"/>
              <a:t>。</a:t>
            </a:r>
            <a:r>
              <a:rPr lang="zh-TW" sz="2400"/>
              <a:t>在</a:t>
            </a:r>
            <a:r>
              <a:rPr lang="zh-TW" sz="2400"/>
              <a:t>遊玩TiltBrush</a:t>
            </a:r>
            <a:r>
              <a:rPr lang="zh-TW" sz="2400"/>
              <a:t>這款遊戲</a:t>
            </a:r>
            <a:r>
              <a:rPr lang="zh-TW" sz="2400"/>
              <a:t>以後</a:t>
            </a:r>
            <a:r>
              <a:rPr lang="zh-TW" sz="2400"/>
              <a:t>，發現在3D空間描邊時無法有效快速的填補線帶之間的空隙，所以本研究決定做</a:t>
            </a:r>
            <a:r>
              <a:rPr b="1" lang="zh-TW" sz="2800">
                <a:solidFill>
                  <a:srgbClr val="FF0000"/>
                </a:solidFill>
              </a:rPr>
              <a:t>線帶縫合</a:t>
            </a:r>
            <a:r>
              <a:rPr lang="zh-TW" sz="2400"/>
              <a:t>，讓兩條相鄰的線帶自動縫合。</a:t>
            </a:r>
            <a:endParaRPr sz="2400"/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"/>
          <p:cNvSpPr txBox="1"/>
          <p:nvPr>
            <p:ph type="title"/>
          </p:nvPr>
        </p:nvSpPr>
        <p:spPr>
          <a:xfrm>
            <a:off x="609599" y="609600"/>
            <a:ext cx="6347713" cy="7639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lang="zh-TW"/>
              <a:t>VR漆刷繪畫特點</a:t>
            </a:r>
            <a:endParaRPr/>
          </a:p>
        </p:txBody>
      </p:sp>
      <p:sp>
        <p:nvSpPr>
          <p:cNvPr id="174" name="Google Shape;174;p6"/>
          <p:cNvSpPr txBox="1"/>
          <p:nvPr>
            <p:ph idx="1" type="body"/>
          </p:nvPr>
        </p:nvSpPr>
        <p:spPr>
          <a:xfrm>
            <a:off x="609598" y="1373518"/>
            <a:ext cx="6347714" cy="4110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zh-TW" sz="2400"/>
              <a:t>透過了</a:t>
            </a:r>
            <a:r>
              <a:rPr lang="zh-TW" sz="2400"/>
              <a:t>網路上的各種參考文獻</a:t>
            </a:r>
            <a:r>
              <a:rPr lang="zh-TW" sz="2400"/>
              <a:t>，慢慢探索出建置線帶以及線帶縫合的方法，研究了較多相關的程式碼並內化成自己的東西。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rPr lang="zh-TW" sz="2400"/>
              <a:t>縫合是本研究的特點，作用是將繪畫出的兩線帶縫合。難點在於憑空產生的線條，要做出理想的縫合效果是較為困難。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rPr lang="zh-TW" sz="2400"/>
              <a:t>UI介面上採取了左右切換型UI，為解決雷射較難選按的問題，最終在討論之下決定使用簡單乾淨且不需要雷射的UI介面(僅利用觸控板進行切換)。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"/>
          <p:cNvSpPr txBox="1"/>
          <p:nvPr>
            <p:ph type="title"/>
          </p:nvPr>
        </p:nvSpPr>
        <p:spPr>
          <a:xfrm>
            <a:off x="609599" y="609600"/>
            <a:ext cx="6347713" cy="7639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lang="zh-TW"/>
              <a:t>研究步驟</a:t>
            </a:r>
            <a:endParaRPr/>
          </a:p>
        </p:txBody>
      </p:sp>
      <p:sp>
        <p:nvSpPr>
          <p:cNvPr id="180" name="Google Shape;180;p7"/>
          <p:cNvSpPr txBox="1"/>
          <p:nvPr>
            <p:ph idx="1" type="body"/>
          </p:nvPr>
        </p:nvSpPr>
        <p:spPr>
          <a:xfrm>
            <a:off x="609598" y="1449718"/>
            <a:ext cx="6347700" cy="41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60"/>
              <a:buChar char="◆"/>
            </a:pPr>
            <a:r>
              <a:rPr b="1" lang="zh-TW" sz="3200"/>
              <a:t>線帶繪畫</a:t>
            </a:r>
            <a:endParaRPr b="1" sz="3200"/>
          </a:p>
          <a:p>
            <a:pPr indent="-342900" lvl="0" marL="3429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560"/>
              <a:buChar char="◆"/>
            </a:pPr>
            <a:r>
              <a:rPr b="1" lang="zh-TW" sz="3200"/>
              <a:t>介面設計</a:t>
            </a:r>
            <a:endParaRPr b="1"/>
          </a:p>
          <a:p>
            <a:pPr indent="-342900" lvl="0" marL="3429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560"/>
              <a:buChar char="◆"/>
            </a:pPr>
            <a:r>
              <a:rPr b="1" lang="zh-TW" sz="3200"/>
              <a:t>工具設計</a:t>
            </a:r>
            <a:endParaRPr b="1"/>
          </a:p>
          <a:p>
            <a:pPr indent="-342900" lvl="0" marL="3429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560"/>
              <a:buChar char="◆"/>
            </a:pPr>
            <a:r>
              <a:rPr b="1" lang="zh-TW" sz="3200"/>
              <a:t>線帶縫合</a:t>
            </a:r>
            <a:endParaRPr b="1"/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"/>
          <p:cNvSpPr txBox="1"/>
          <p:nvPr>
            <p:ph type="title"/>
          </p:nvPr>
        </p:nvSpPr>
        <p:spPr>
          <a:xfrm>
            <a:off x="609599" y="609725"/>
            <a:ext cx="63477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lang="zh-TW"/>
              <a:t>線帶繪畫</a:t>
            </a:r>
            <a:endParaRPr/>
          </a:p>
        </p:txBody>
      </p:sp>
      <p:sp>
        <p:nvSpPr>
          <p:cNvPr id="186" name="Google Shape;186;p9"/>
          <p:cNvSpPr txBox="1"/>
          <p:nvPr>
            <p:ph idx="1" type="body"/>
          </p:nvPr>
        </p:nvSpPr>
        <p:spPr>
          <a:xfrm>
            <a:off x="609600" y="1373525"/>
            <a:ext cx="4052400" cy="47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400"/>
              <a:t>先</a:t>
            </a:r>
            <a:r>
              <a:rPr lang="zh-TW" sz="2400"/>
              <a:t>將點座標以等距方式來記錄，移動手把可以依序產生中、上、下3個新的點座標。</a:t>
            </a:r>
            <a:endParaRPr sz="2400"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400"/>
              <a:t>讓產生的點相互連接，形成三角形，將四個三角形合併成平面，如圖右。</a:t>
            </a:r>
            <a:endParaRPr sz="2400"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400"/>
              <a:t>接下來只要移動手把的時候就會接連產生多個平面，最終連接的平面將會成為一整條的線帶。</a:t>
            </a:r>
            <a:endParaRPr sz="2400"/>
          </a:p>
        </p:txBody>
      </p:sp>
      <p:pic>
        <p:nvPicPr>
          <p:cNvPr id="187" name="Google Shape;187;p9"/>
          <p:cNvPicPr preferRelativeResize="0"/>
          <p:nvPr/>
        </p:nvPicPr>
        <p:blipFill rotWithShape="1">
          <a:blip r:embed="rId3">
            <a:alphaModFix/>
          </a:blip>
          <a:srcRect b="0" l="6121" r="8735" t="3679"/>
          <a:stretch/>
        </p:blipFill>
        <p:spPr>
          <a:xfrm>
            <a:off x="4899100" y="1093675"/>
            <a:ext cx="3297050" cy="506557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9"/>
          <p:cNvSpPr txBox="1"/>
          <p:nvPr/>
        </p:nvSpPr>
        <p:spPr>
          <a:xfrm>
            <a:off x="4821900" y="1186575"/>
            <a:ext cx="42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1" i="0" lang="zh-TW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9" name="Google Shape;189;p9"/>
          <p:cNvSpPr txBox="1"/>
          <p:nvPr/>
        </p:nvSpPr>
        <p:spPr>
          <a:xfrm>
            <a:off x="4821898" y="3440651"/>
            <a:ext cx="42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1" i="0" lang="zh-TW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b="1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" name="Google Shape;190;p9"/>
          <p:cNvSpPr txBox="1"/>
          <p:nvPr/>
        </p:nvSpPr>
        <p:spPr>
          <a:xfrm>
            <a:off x="4821898" y="5694726"/>
            <a:ext cx="42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1" i="0" lang="zh-TW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Google Shape;191;p9"/>
          <p:cNvSpPr txBox="1"/>
          <p:nvPr/>
        </p:nvSpPr>
        <p:spPr>
          <a:xfrm>
            <a:off x="7913968" y="5694726"/>
            <a:ext cx="42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1" i="0" lang="zh-TW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p9"/>
          <p:cNvSpPr txBox="1"/>
          <p:nvPr/>
        </p:nvSpPr>
        <p:spPr>
          <a:xfrm>
            <a:off x="7913968" y="3440651"/>
            <a:ext cx="42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1" i="0" lang="zh-TW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3" name="Google Shape;193;p9"/>
          <p:cNvSpPr txBox="1"/>
          <p:nvPr/>
        </p:nvSpPr>
        <p:spPr>
          <a:xfrm>
            <a:off x="7925227" y="1163274"/>
            <a:ext cx="42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1" i="0" lang="zh-TW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"/>
          <p:cNvSpPr/>
          <p:nvPr/>
        </p:nvSpPr>
        <p:spPr>
          <a:xfrm>
            <a:off x="4662000" y="811025"/>
            <a:ext cx="3739500" cy="544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8"/>
          <p:cNvSpPr txBox="1"/>
          <p:nvPr>
            <p:ph type="title"/>
          </p:nvPr>
        </p:nvSpPr>
        <p:spPr>
          <a:xfrm>
            <a:off x="609600" y="609600"/>
            <a:ext cx="37395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lang="zh-TW"/>
              <a:t>對角線外積</a:t>
            </a:r>
            <a:endParaRPr/>
          </a:p>
        </p:txBody>
      </p:sp>
      <p:sp>
        <p:nvSpPr>
          <p:cNvPr id="200" name="Google Shape;200;p8"/>
          <p:cNvSpPr txBox="1"/>
          <p:nvPr>
            <p:ph idx="1" type="body"/>
          </p:nvPr>
        </p:nvSpPr>
        <p:spPr>
          <a:xfrm>
            <a:off x="609600" y="1373525"/>
            <a:ext cx="4052400" cy="44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/>
              <a:t>先用</a:t>
            </a:r>
            <a:r>
              <a:rPr lang="zh-TW" sz="2400"/>
              <a:t>對角的座標點做兩個相互對角的向量。</a:t>
            </a:r>
            <a:endParaRPr sz="2400"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400"/>
              <a:t>之後</a:t>
            </a:r>
            <a:r>
              <a:rPr lang="zh-TW" sz="2400"/>
              <a:t>將</a:t>
            </a:r>
            <a:r>
              <a:rPr lang="zh-TW" sz="2400"/>
              <a:t>兩個對角的向量做外積，作出平面的法向量，可讓平面得以有顏色。</a:t>
            </a:r>
            <a:endParaRPr sz="2400"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400"/>
              <a:t>最後就能夠透過移動手把的方式繪出線帶。</a:t>
            </a:r>
            <a:endParaRPr/>
          </a:p>
        </p:txBody>
      </p:sp>
      <p:sp>
        <p:nvSpPr>
          <p:cNvPr id="201" name="Google Shape;201;p8"/>
          <p:cNvSpPr/>
          <p:nvPr/>
        </p:nvSpPr>
        <p:spPr>
          <a:xfrm>
            <a:off x="5234215" y="1243325"/>
            <a:ext cx="2657400" cy="4579200"/>
          </a:xfrm>
          <a:prstGeom prst="rect">
            <a:avLst/>
          </a:prstGeom>
          <a:solidFill>
            <a:srgbClr val="6FA8DC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2" name="Google Shape;202;p8"/>
          <p:cNvCxnSpPr/>
          <p:nvPr/>
        </p:nvCxnSpPr>
        <p:spPr>
          <a:xfrm>
            <a:off x="5259650" y="1263800"/>
            <a:ext cx="2639100" cy="45348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3" name="Google Shape;203;p8"/>
          <p:cNvCxnSpPr/>
          <p:nvPr/>
        </p:nvCxnSpPr>
        <p:spPr>
          <a:xfrm flipH="1" rot="10800000">
            <a:off x="5259650" y="1263800"/>
            <a:ext cx="2620500" cy="4590600"/>
          </a:xfrm>
          <a:prstGeom prst="straightConnector1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0"/>
          <p:cNvSpPr txBox="1"/>
          <p:nvPr>
            <p:ph type="title"/>
          </p:nvPr>
        </p:nvSpPr>
        <p:spPr>
          <a:xfrm>
            <a:off x="609599" y="609600"/>
            <a:ext cx="63477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lang="zh-TW"/>
              <a:t>線帶示意圖</a:t>
            </a:r>
            <a:endParaRPr/>
          </a:p>
        </p:txBody>
      </p:sp>
      <p:pic>
        <p:nvPicPr>
          <p:cNvPr id="209" name="Google Shape;20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797" y="1967946"/>
            <a:ext cx="6645215" cy="3542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多面向">
  <a:themeElements>
    <a:clrScheme name="多面向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2020-11-20T08:53:29Z</dcterms:created>
  <dc:creator>楊恭彰</dc:creator>
</cp:coreProperties>
</file>